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4"/>
  </p:sldMasterIdLst>
  <p:notesMasterIdLst>
    <p:notesMasterId r:id="rId15"/>
  </p:notesMasterIdLst>
  <p:sldIdLst>
    <p:sldId id="326" r:id="rId5"/>
    <p:sldId id="327" r:id="rId6"/>
    <p:sldId id="328" r:id="rId7"/>
    <p:sldId id="329" r:id="rId8"/>
    <p:sldId id="330" r:id="rId9"/>
    <p:sldId id="334" r:id="rId10"/>
    <p:sldId id="331" r:id="rId11"/>
    <p:sldId id="333" r:id="rId12"/>
    <p:sldId id="332" r:id="rId13"/>
    <p:sldId id="312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schnitt 1" id="{3117B02F-B3D1-41B0-86D9-A87160A05952}">
          <p14:sldIdLst>
            <p14:sldId id="326"/>
            <p14:sldId id="327"/>
            <p14:sldId id="328"/>
            <p14:sldId id="329"/>
            <p14:sldId id="330"/>
            <p14:sldId id="334"/>
            <p14:sldId id="331"/>
            <p14:sldId id="333"/>
            <p14:sldId id="332"/>
            <p14:sldId id="31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ssmann, Dominik" initials="GD" lastIdx="1" clrIdx="0">
    <p:extLst>
      <p:ext uri="{19B8F6BF-5375-455C-9EA6-DF929625EA0E}">
        <p15:presenceInfo xmlns:p15="http://schemas.microsoft.com/office/powerpoint/2012/main" userId="S-1-5-21-3351469297-922421395-275264642-167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2C56"/>
    <a:srgbClr val="A48F51"/>
    <a:srgbClr val="BE5108"/>
    <a:srgbClr val="F7F8FB"/>
    <a:srgbClr val="CC9900"/>
    <a:srgbClr val="DBE1F2"/>
    <a:srgbClr val="369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16" autoAdjust="0"/>
    <p:restoredTop sz="87883" autoAdjust="0"/>
  </p:normalViewPr>
  <p:slideViewPr>
    <p:cSldViewPr snapToGrid="0">
      <p:cViewPr>
        <p:scale>
          <a:sx n="100" d="100"/>
          <a:sy n="100" d="100"/>
        </p:scale>
        <p:origin x="1952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80AC59-1D7A-4AFB-BCC3-D2106A1CAA7E}" type="datetimeFigureOut">
              <a:rPr lang="de-DE" smtClean="0"/>
              <a:t>10.02.23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8024F-EE1A-46E2-94C5-22C973F61D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6879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D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78024F-EE1A-46E2-94C5-22C973F61D3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1769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70215522-8CB0-48B3-991D-E349B952FA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77793"/>
            <a:ext cx="5181600" cy="389917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2" name="Inhaltsplatzhalter 3">
            <a:extLst>
              <a:ext uri="{FF2B5EF4-FFF2-40B4-BE49-F238E27FC236}">
                <a16:creationId xmlns:a16="http://schemas.microsoft.com/office/drawing/2014/main" id="{32802931-C5F0-4606-8D46-F5C37857E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83420"/>
            <a:ext cx="5181600" cy="389354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13D57936-9BDC-4700-B249-7C23F03CA15A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9788" y="1637521"/>
            <a:ext cx="5180012" cy="50374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C2A2D5A1-BDD9-4504-A75A-AACCEE65C4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35037"/>
            <a:ext cx="5183188" cy="50623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512B778-EFB3-474C-BC18-9809F426A980}"/>
              </a:ext>
            </a:extLst>
          </p:cNvPr>
          <p:cNvSpPr/>
          <p:nvPr userDrawn="1"/>
        </p:nvSpPr>
        <p:spPr>
          <a:xfrm>
            <a:off x="151991" y="152978"/>
            <a:ext cx="1098998" cy="1047524"/>
          </a:xfrm>
          <a:prstGeom prst="ellipse">
            <a:avLst/>
          </a:prstGeom>
          <a:solidFill>
            <a:srgbClr val="1A2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0755C86-36F0-404E-B5A6-D11F007F8A36}"/>
              </a:ext>
            </a:extLst>
          </p:cNvPr>
          <p:cNvSpPr/>
          <p:nvPr userDrawn="1"/>
        </p:nvSpPr>
        <p:spPr>
          <a:xfrm>
            <a:off x="665298" y="152978"/>
            <a:ext cx="9007027" cy="1047525"/>
          </a:xfrm>
          <a:prstGeom prst="rect">
            <a:avLst/>
          </a:prstGeom>
          <a:solidFill>
            <a:srgbClr val="1A2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C4CD0619-A01E-4858-ABBB-66F6EE967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574" y="152977"/>
            <a:ext cx="9223751" cy="10475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pic>
        <p:nvPicPr>
          <p:cNvPr id="16" name="Grafik 15" descr="Ein Bild, das Text enthält.&#10;&#10;Automatisch generierte Beschreibung">
            <a:extLst>
              <a:ext uri="{FF2B5EF4-FFF2-40B4-BE49-F238E27FC236}">
                <a16:creationId xmlns:a16="http://schemas.microsoft.com/office/drawing/2014/main" id="{3D39B7F0-FD5E-46F3-8B2B-8A96E49B8C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175" y="235088"/>
            <a:ext cx="2008782" cy="96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96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lipse 13">
            <a:extLst>
              <a:ext uri="{FF2B5EF4-FFF2-40B4-BE49-F238E27FC236}">
                <a16:creationId xmlns:a16="http://schemas.microsoft.com/office/drawing/2014/main" id="{E4225133-0EA3-43A3-88C0-2F75257A8DB5}"/>
              </a:ext>
            </a:extLst>
          </p:cNvPr>
          <p:cNvSpPr/>
          <p:nvPr userDrawn="1"/>
        </p:nvSpPr>
        <p:spPr>
          <a:xfrm>
            <a:off x="151991" y="152978"/>
            <a:ext cx="1098998" cy="1047524"/>
          </a:xfrm>
          <a:prstGeom prst="ellipse">
            <a:avLst/>
          </a:prstGeom>
          <a:solidFill>
            <a:srgbClr val="1A2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70CC34D-D260-41E1-A1B3-B1DCB4BE1C08}"/>
              </a:ext>
            </a:extLst>
          </p:cNvPr>
          <p:cNvSpPr/>
          <p:nvPr userDrawn="1"/>
        </p:nvSpPr>
        <p:spPr>
          <a:xfrm>
            <a:off x="665298" y="152978"/>
            <a:ext cx="9007027" cy="1047525"/>
          </a:xfrm>
          <a:prstGeom prst="rect">
            <a:avLst/>
          </a:prstGeom>
          <a:solidFill>
            <a:srgbClr val="1A2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A1D099F-35F6-4710-9DF5-223E18FF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714"/>
            <a:ext cx="10515600" cy="114493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BBF800AD-2B52-4494-B9CA-38B2D7A6CE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175" y="235088"/>
            <a:ext cx="2008782" cy="965414"/>
          </a:xfrm>
          <a:prstGeom prst="rect">
            <a:avLst/>
          </a:prstGeom>
        </p:spPr>
      </p:pic>
      <p:grpSp>
        <p:nvGrpSpPr>
          <p:cNvPr id="26" name="Gruppieren 25"/>
          <p:cNvGrpSpPr/>
          <p:nvPr userDrawn="1"/>
        </p:nvGrpSpPr>
        <p:grpSpPr>
          <a:xfrm>
            <a:off x="10941665" y="152978"/>
            <a:ext cx="1034493" cy="1042204"/>
            <a:chOff x="10863973" y="152978"/>
            <a:chExt cx="1034493" cy="1042204"/>
          </a:xfrm>
        </p:grpSpPr>
        <p:cxnSp>
          <p:nvCxnSpPr>
            <p:cNvPr id="11" name="Gerader Verbinder 10"/>
            <p:cNvCxnSpPr/>
            <p:nvPr userDrawn="1"/>
          </p:nvCxnSpPr>
          <p:spPr>
            <a:xfrm>
              <a:off x="11898466" y="152978"/>
              <a:ext cx="0" cy="1042204"/>
            </a:xfrm>
            <a:prstGeom prst="line">
              <a:avLst/>
            </a:prstGeom>
            <a:ln>
              <a:solidFill>
                <a:srgbClr val="1A2C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uppieren 23"/>
            <p:cNvGrpSpPr/>
            <p:nvPr userDrawn="1"/>
          </p:nvGrpSpPr>
          <p:grpSpPr>
            <a:xfrm>
              <a:off x="10863973" y="155276"/>
              <a:ext cx="1034493" cy="1039906"/>
              <a:chOff x="9602932" y="155276"/>
              <a:chExt cx="1034493" cy="1039906"/>
            </a:xfrm>
          </p:grpSpPr>
          <p:cxnSp>
            <p:nvCxnSpPr>
              <p:cNvPr id="3" name="Gerader Verbinder 2"/>
              <p:cNvCxnSpPr/>
              <p:nvPr userDrawn="1"/>
            </p:nvCxnSpPr>
            <p:spPr>
              <a:xfrm>
                <a:off x="9602932" y="155276"/>
                <a:ext cx="1034493" cy="0"/>
              </a:xfrm>
              <a:prstGeom prst="line">
                <a:avLst/>
              </a:prstGeom>
              <a:ln>
                <a:solidFill>
                  <a:srgbClr val="1A2C5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Gerader Verbinder 14"/>
              <p:cNvCxnSpPr/>
              <p:nvPr userDrawn="1"/>
            </p:nvCxnSpPr>
            <p:spPr>
              <a:xfrm>
                <a:off x="9633034" y="1195182"/>
                <a:ext cx="1004391" cy="0"/>
              </a:xfrm>
              <a:prstGeom prst="line">
                <a:avLst/>
              </a:prstGeom>
              <a:ln>
                <a:solidFill>
                  <a:srgbClr val="1A2C5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Inhaltsplatzhalter 27"/>
          <p:cNvSpPr>
            <a:spLocks noGrp="1"/>
          </p:cNvSpPr>
          <p:nvPr>
            <p:ph sz="quarter" idx="10"/>
          </p:nvPr>
        </p:nvSpPr>
        <p:spPr>
          <a:xfrm>
            <a:off x="838200" y="1625050"/>
            <a:ext cx="10515600" cy="450691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52507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637521"/>
            <a:ext cx="5181600" cy="453944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637521"/>
            <a:ext cx="5181600" cy="453944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51C06E5-40F0-49B7-AB5B-0B2028A4AA3D}"/>
              </a:ext>
            </a:extLst>
          </p:cNvPr>
          <p:cNvSpPr/>
          <p:nvPr userDrawn="1"/>
        </p:nvSpPr>
        <p:spPr>
          <a:xfrm>
            <a:off x="9109494" y="1000664"/>
            <a:ext cx="2147977" cy="51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97FDB9E-853C-4B1A-ABEB-7E74D3912500}"/>
              </a:ext>
            </a:extLst>
          </p:cNvPr>
          <p:cNvSpPr/>
          <p:nvPr userDrawn="1"/>
        </p:nvSpPr>
        <p:spPr>
          <a:xfrm flipH="1">
            <a:off x="9086634" y="1000664"/>
            <a:ext cx="45720" cy="51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4225133-0EA3-43A3-88C0-2F75257A8DB5}"/>
              </a:ext>
            </a:extLst>
          </p:cNvPr>
          <p:cNvSpPr/>
          <p:nvPr userDrawn="1"/>
        </p:nvSpPr>
        <p:spPr>
          <a:xfrm>
            <a:off x="151991" y="152978"/>
            <a:ext cx="1098998" cy="1047524"/>
          </a:xfrm>
          <a:prstGeom prst="ellipse">
            <a:avLst/>
          </a:prstGeom>
          <a:solidFill>
            <a:srgbClr val="1A2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70CC34D-D260-41E1-A1B3-B1DCB4BE1C08}"/>
              </a:ext>
            </a:extLst>
          </p:cNvPr>
          <p:cNvSpPr/>
          <p:nvPr userDrawn="1"/>
        </p:nvSpPr>
        <p:spPr>
          <a:xfrm>
            <a:off x="665298" y="152978"/>
            <a:ext cx="9007027" cy="1047525"/>
          </a:xfrm>
          <a:prstGeom prst="rect">
            <a:avLst/>
          </a:prstGeom>
          <a:solidFill>
            <a:srgbClr val="1A2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BBF800AD-2B52-4494-B9CA-38B2D7A6CE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175" y="235088"/>
            <a:ext cx="2008782" cy="965414"/>
          </a:xfrm>
          <a:prstGeom prst="rect">
            <a:avLst/>
          </a:prstGeom>
        </p:spPr>
      </p:pic>
      <p:grpSp>
        <p:nvGrpSpPr>
          <p:cNvPr id="18" name="Gruppieren 17"/>
          <p:cNvGrpSpPr/>
          <p:nvPr userDrawn="1"/>
        </p:nvGrpSpPr>
        <p:grpSpPr>
          <a:xfrm>
            <a:off x="10941665" y="152978"/>
            <a:ext cx="1034493" cy="1042204"/>
            <a:chOff x="10863973" y="152978"/>
            <a:chExt cx="1034493" cy="1042204"/>
          </a:xfrm>
        </p:grpSpPr>
        <p:cxnSp>
          <p:nvCxnSpPr>
            <p:cNvPr id="19" name="Gerader Verbinder 18"/>
            <p:cNvCxnSpPr/>
            <p:nvPr userDrawn="1"/>
          </p:nvCxnSpPr>
          <p:spPr>
            <a:xfrm>
              <a:off x="11898466" y="152978"/>
              <a:ext cx="0" cy="1042204"/>
            </a:xfrm>
            <a:prstGeom prst="line">
              <a:avLst/>
            </a:prstGeom>
            <a:ln>
              <a:solidFill>
                <a:srgbClr val="1A2C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pieren 19"/>
            <p:cNvGrpSpPr/>
            <p:nvPr userDrawn="1"/>
          </p:nvGrpSpPr>
          <p:grpSpPr>
            <a:xfrm>
              <a:off x="10863973" y="155276"/>
              <a:ext cx="1034493" cy="1039906"/>
              <a:chOff x="9602932" y="155276"/>
              <a:chExt cx="1034493" cy="1039906"/>
            </a:xfrm>
          </p:grpSpPr>
          <p:cxnSp>
            <p:nvCxnSpPr>
              <p:cNvPr id="21" name="Gerader Verbinder 20"/>
              <p:cNvCxnSpPr/>
              <p:nvPr userDrawn="1"/>
            </p:nvCxnSpPr>
            <p:spPr>
              <a:xfrm>
                <a:off x="9602932" y="155276"/>
                <a:ext cx="1034493" cy="0"/>
              </a:xfrm>
              <a:prstGeom prst="line">
                <a:avLst/>
              </a:prstGeom>
              <a:ln>
                <a:solidFill>
                  <a:srgbClr val="1A2C5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Gerader Verbinder 21"/>
              <p:cNvCxnSpPr/>
              <p:nvPr userDrawn="1"/>
            </p:nvCxnSpPr>
            <p:spPr>
              <a:xfrm>
                <a:off x="9633034" y="1195182"/>
                <a:ext cx="1004391" cy="0"/>
              </a:xfrm>
              <a:prstGeom prst="line">
                <a:avLst/>
              </a:prstGeom>
              <a:ln>
                <a:solidFill>
                  <a:srgbClr val="1A2C5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Titel 1">
            <a:extLst>
              <a:ext uri="{FF2B5EF4-FFF2-40B4-BE49-F238E27FC236}">
                <a16:creationId xmlns:a16="http://schemas.microsoft.com/office/drawing/2014/main" id="{8A1D099F-35F6-4710-9DF5-223E18FF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714"/>
            <a:ext cx="10515600" cy="114493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04749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AF23CCEB-22E6-4D30-80F7-2CEA617FA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1967"/>
            <a:ext cx="10515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51C06E5-40F0-49B7-AB5B-0B2028A4AA3D}"/>
              </a:ext>
            </a:extLst>
          </p:cNvPr>
          <p:cNvSpPr/>
          <p:nvPr userDrawn="1"/>
        </p:nvSpPr>
        <p:spPr>
          <a:xfrm>
            <a:off x="9109494" y="1000664"/>
            <a:ext cx="2147977" cy="51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97FDB9E-853C-4B1A-ABEB-7E74D3912500}"/>
              </a:ext>
            </a:extLst>
          </p:cNvPr>
          <p:cNvSpPr/>
          <p:nvPr userDrawn="1"/>
        </p:nvSpPr>
        <p:spPr>
          <a:xfrm flipH="1">
            <a:off x="9086634" y="1000664"/>
            <a:ext cx="45720" cy="51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4225133-0EA3-43A3-88C0-2F75257A8DB5}"/>
              </a:ext>
            </a:extLst>
          </p:cNvPr>
          <p:cNvSpPr/>
          <p:nvPr userDrawn="1"/>
        </p:nvSpPr>
        <p:spPr>
          <a:xfrm>
            <a:off x="151991" y="152978"/>
            <a:ext cx="1098998" cy="1047524"/>
          </a:xfrm>
          <a:prstGeom prst="ellipse">
            <a:avLst/>
          </a:prstGeom>
          <a:solidFill>
            <a:srgbClr val="1A2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70CC34D-D260-41E1-A1B3-B1DCB4BE1C08}"/>
              </a:ext>
            </a:extLst>
          </p:cNvPr>
          <p:cNvSpPr/>
          <p:nvPr userDrawn="1"/>
        </p:nvSpPr>
        <p:spPr>
          <a:xfrm>
            <a:off x="665298" y="152978"/>
            <a:ext cx="9007027" cy="1047525"/>
          </a:xfrm>
          <a:prstGeom prst="rect">
            <a:avLst/>
          </a:prstGeom>
          <a:solidFill>
            <a:srgbClr val="1A2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BBF800AD-2B52-4494-B9CA-38B2D7A6CE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175" y="235088"/>
            <a:ext cx="2008782" cy="965414"/>
          </a:xfrm>
          <a:prstGeom prst="rect">
            <a:avLst/>
          </a:prstGeom>
        </p:spPr>
      </p:pic>
      <p:grpSp>
        <p:nvGrpSpPr>
          <p:cNvPr id="20" name="Gruppieren 19"/>
          <p:cNvGrpSpPr/>
          <p:nvPr userDrawn="1"/>
        </p:nvGrpSpPr>
        <p:grpSpPr>
          <a:xfrm>
            <a:off x="10941665" y="152978"/>
            <a:ext cx="1034493" cy="1042204"/>
            <a:chOff x="10863973" y="152978"/>
            <a:chExt cx="1034493" cy="1042204"/>
          </a:xfrm>
        </p:grpSpPr>
        <p:cxnSp>
          <p:nvCxnSpPr>
            <p:cNvPr id="21" name="Gerader Verbinder 20"/>
            <p:cNvCxnSpPr/>
            <p:nvPr userDrawn="1"/>
          </p:nvCxnSpPr>
          <p:spPr>
            <a:xfrm>
              <a:off x="11898466" y="152978"/>
              <a:ext cx="0" cy="1042204"/>
            </a:xfrm>
            <a:prstGeom prst="line">
              <a:avLst/>
            </a:prstGeom>
            <a:ln>
              <a:solidFill>
                <a:srgbClr val="1A2C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uppieren 21"/>
            <p:cNvGrpSpPr/>
            <p:nvPr userDrawn="1"/>
          </p:nvGrpSpPr>
          <p:grpSpPr>
            <a:xfrm>
              <a:off x="10863973" y="155276"/>
              <a:ext cx="1034493" cy="1039906"/>
              <a:chOff x="9602932" y="155276"/>
              <a:chExt cx="1034493" cy="1039906"/>
            </a:xfrm>
          </p:grpSpPr>
          <p:cxnSp>
            <p:nvCxnSpPr>
              <p:cNvPr id="23" name="Gerader Verbinder 22"/>
              <p:cNvCxnSpPr/>
              <p:nvPr userDrawn="1"/>
            </p:nvCxnSpPr>
            <p:spPr>
              <a:xfrm>
                <a:off x="9602932" y="155276"/>
                <a:ext cx="1034493" cy="0"/>
              </a:xfrm>
              <a:prstGeom prst="line">
                <a:avLst/>
              </a:prstGeom>
              <a:ln>
                <a:solidFill>
                  <a:srgbClr val="1A2C5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r Verbinder 23"/>
              <p:cNvCxnSpPr/>
              <p:nvPr userDrawn="1"/>
            </p:nvCxnSpPr>
            <p:spPr>
              <a:xfrm>
                <a:off x="9633034" y="1195182"/>
                <a:ext cx="1004391" cy="0"/>
              </a:xfrm>
              <a:prstGeom prst="line">
                <a:avLst/>
              </a:prstGeom>
              <a:ln>
                <a:solidFill>
                  <a:srgbClr val="1A2C5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Titel 1">
            <a:extLst>
              <a:ext uri="{FF2B5EF4-FFF2-40B4-BE49-F238E27FC236}">
                <a16:creationId xmlns:a16="http://schemas.microsoft.com/office/drawing/2014/main" id="{8A1D099F-35F6-4710-9DF5-223E18FF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714"/>
            <a:ext cx="10515600" cy="114493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12243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00E23AD-E43E-4BF3-9410-74D4E7F0B7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349131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82880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D687B6EC-3431-4B34-9481-97D90977DE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48" y="136525"/>
            <a:ext cx="2523124" cy="121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0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70215522-8CB0-48B3-991D-E349B952FA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77793"/>
            <a:ext cx="5181600" cy="389917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2" name="Inhaltsplatzhalter 3">
            <a:extLst>
              <a:ext uri="{FF2B5EF4-FFF2-40B4-BE49-F238E27FC236}">
                <a16:creationId xmlns:a16="http://schemas.microsoft.com/office/drawing/2014/main" id="{32802931-C5F0-4606-8D46-F5C37857E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83420"/>
            <a:ext cx="5181600" cy="389354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13D57936-9BDC-4700-B249-7C23F03CA15A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9788" y="1637521"/>
            <a:ext cx="5180012" cy="50374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C2A2D5A1-BDD9-4504-A75A-AACCEE65C4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35037"/>
            <a:ext cx="5183188" cy="50623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51C06E5-40F0-49B7-AB5B-0B2028A4AA3D}"/>
              </a:ext>
            </a:extLst>
          </p:cNvPr>
          <p:cNvSpPr/>
          <p:nvPr userDrawn="1"/>
        </p:nvSpPr>
        <p:spPr>
          <a:xfrm>
            <a:off x="9109494" y="1000664"/>
            <a:ext cx="2147977" cy="51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97FDB9E-853C-4B1A-ABEB-7E74D3912500}"/>
              </a:ext>
            </a:extLst>
          </p:cNvPr>
          <p:cNvSpPr/>
          <p:nvPr userDrawn="1"/>
        </p:nvSpPr>
        <p:spPr>
          <a:xfrm flipH="1">
            <a:off x="9086634" y="1000664"/>
            <a:ext cx="45720" cy="51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4225133-0EA3-43A3-88C0-2F75257A8DB5}"/>
              </a:ext>
            </a:extLst>
          </p:cNvPr>
          <p:cNvSpPr/>
          <p:nvPr userDrawn="1"/>
        </p:nvSpPr>
        <p:spPr>
          <a:xfrm>
            <a:off x="151991" y="152978"/>
            <a:ext cx="1098998" cy="1047524"/>
          </a:xfrm>
          <a:prstGeom prst="ellipse">
            <a:avLst/>
          </a:prstGeom>
          <a:solidFill>
            <a:srgbClr val="1A2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870CC34D-D260-41E1-A1B3-B1DCB4BE1C08}"/>
              </a:ext>
            </a:extLst>
          </p:cNvPr>
          <p:cNvSpPr/>
          <p:nvPr userDrawn="1"/>
        </p:nvSpPr>
        <p:spPr>
          <a:xfrm>
            <a:off x="665298" y="152978"/>
            <a:ext cx="9007027" cy="1047525"/>
          </a:xfrm>
          <a:prstGeom prst="rect">
            <a:avLst/>
          </a:prstGeom>
          <a:solidFill>
            <a:srgbClr val="1A2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 descr="Ein Bild, das Text enthält.&#10;&#10;Automatisch generierte Beschreibung">
            <a:extLst>
              <a:ext uri="{FF2B5EF4-FFF2-40B4-BE49-F238E27FC236}">
                <a16:creationId xmlns:a16="http://schemas.microsoft.com/office/drawing/2014/main" id="{BBF800AD-2B52-4494-B9CA-38B2D7A6CE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175" y="235088"/>
            <a:ext cx="2008782" cy="965414"/>
          </a:xfrm>
          <a:prstGeom prst="rect">
            <a:avLst/>
          </a:prstGeom>
        </p:spPr>
      </p:pic>
      <p:grpSp>
        <p:nvGrpSpPr>
          <p:cNvPr id="24" name="Gruppieren 23"/>
          <p:cNvGrpSpPr/>
          <p:nvPr userDrawn="1"/>
        </p:nvGrpSpPr>
        <p:grpSpPr>
          <a:xfrm>
            <a:off x="10941665" y="152978"/>
            <a:ext cx="1034493" cy="1042204"/>
            <a:chOff x="10863973" y="152978"/>
            <a:chExt cx="1034493" cy="1042204"/>
          </a:xfrm>
        </p:grpSpPr>
        <p:cxnSp>
          <p:nvCxnSpPr>
            <p:cNvPr id="25" name="Gerader Verbinder 24"/>
            <p:cNvCxnSpPr/>
            <p:nvPr userDrawn="1"/>
          </p:nvCxnSpPr>
          <p:spPr>
            <a:xfrm>
              <a:off x="11898466" y="152978"/>
              <a:ext cx="0" cy="1042204"/>
            </a:xfrm>
            <a:prstGeom prst="line">
              <a:avLst/>
            </a:prstGeom>
            <a:ln>
              <a:solidFill>
                <a:srgbClr val="1A2C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uppieren 27"/>
            <p:cNvGrpSpPr/>
            <p:nvPr userDrawn="1"/>
          </p:nvGrpSpPr>
          <p:grpSpPr>
            <a:xfrm>
              <a:off x="10863973" y="155276"/>
              <a:ext cx="1034493" cy="1039906"/>
              <a:chOff x="9602932" y="155276"/>
              <a:chExt cx="1034493" cy="1039906"/>
            </a:xfrm>
          </p:grpSpPr>
          <p:cxnSp>
            <p:nvCxnSpPr>
              <p:cNvPr id="29" name="Gerader Verbinder 28"/>
              <p:cNvCxnSpPr/>
              <p:nvPr userDrawn="1"/>
            </p:nvCxnSpPr>
            <p:spPr>
              <a:xfrm>
                <a:off x="9602932" y="155276"/>
                <a:ext cx="1034493" cy="0"/>
              </a:xfrm>
              <a:prstGeom prst="line">
                <a:avLst/>
              </a:prstGeom>
              <a:ln>
                <a:solidFill>
                  <a:srgbClr val="1A2C5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r Verbinder 29"/>
              <p:cNvCxnSpPr/>
              <p:nvPr userDrawn="1"/>
            </p:nvCxnSpPr>
            <p:spPr>
              <a:xfrm>
                <a:off x="9633034" y="1195182"/>
                <a:ext cx="1004391" cy="0"/>
              </a:xfrm>
              <a:prstGeom prst="line">
                <a:avLst/>
              </a:prstGeom>
              <a:ln>
                <a:solidFill>
                  <a:srgbClr val="1A2C5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Titel 1">
            <a:extLst>
              <a:ext uri="{FF2B5EF4-FFF2-40B4-BE49-F238E27FC236}">
                <a16:creationId xmlns:a16="http://schemas.microsoft.com/office/drawing/2014/main" id="{8A1D099F-35F6-4710-9DF5-223E18FF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714"/>
            <a:ext cx="10515600" cy="114493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91768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80DE7-9224-49A4-894A-7A37E4EC09D6}" type="datetimeFigureOut">
              <a:rPr lang="de-DE" smtClean="0"/>
              <a:t>10.02.23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0089-2E31-4C87-9EB2-C2D514B1BC5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7917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bg>
      <p:bgPr>
        <a:solidFill>
          <a:srgbClr val="1A2C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64317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1723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A2C56"/>
          </a:solidFill>
          <a:latin typeface="Source Sans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1A2C56"/>
          </a:solidFill>
          <a:latin typeface="Source Sans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A2C56"/>
          </a:solidFill>
          <a:latin typeface="Source Sans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A2C56"/>
          </a:solidFill>
          <a:latin typeface="Source Sans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A2C56"/>
          </a:solidFill>
          <a:latin typeface="Source Sans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A2C56"/>
          </a:solidFill>
          <a:latin typeface="Source Sans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hyperlink" Target="https://www.europapark.de/de/social-media-channels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9.jpg"/><Relationship Id="rId18" Type="http://schemas.openxmlformats.org/officeDocument/2006/relationships/image" Target="../media/image34.png"/><Relationship Id="rId3" Type="http://schemas.openxmlformats.org/officeDocument/2006/relationships/image" Target="../media/image19.jpg"/><Relationship Id="rId21" Type="http://schemas.openxmlformats.org/officeDocument/2006/relationships/image" Target="../media/image37.jpg"/><Relationship Id="rId7" Type="http://schemas.openxmlformats.org/officeDocument/2006/relationships/image" Target="../media/image23.jpg"/><Relationship Id="rId12" Type="http://schemas.openxmlformats.org/officeDocument/2006/relationships/image" Target="../media/image28.jpg"/><Relationship Id="rId17" Type="http://schemas.openxmlformats.org/officeDocument/2006/relationships/image" Target="../media/image33.jpg"/><Relationship Id="rId25" Type="http://schemas.openxmlformats.org/officeDocument/2006/relationships/image" Target="../media/image41.png"/><Relationship Id="rId2" Type="http://schemas.openxmlformats.org/officeDocument/2006/relationships/image" Target="../media/image18.jpg"/><Relationship Id="rId16" Type="http://schemas.openxmlformats.org/officeDocument/2006/relationships/image" Target="../media/image32.jpg"/><Relationship Id="rId20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24" Type="http://schemas.openxmlformats.org/officeDocument/2006/relationships/image" Target="../media/image40.jpg"/><Relationship Id="rId5" Type="http://schemas.openxmlformats.org/officeDocument/2006/relationships/image" Target="../media/image21.jpg"/><Relationship Id="rId15" Type="http://schemas.openxmlformats.org/officeDocument/2006/relationships/image" Target="../media/image31.jpg"/><Relationship Id="rId23" Type="http://schemas.openxmlformats.org/officeDocument/2006/relationships/image" Target="../media/image39.jpg"/><Relationship Id="rId10" Type="http://schemas.openxmlformats.org/officeDocument/2006/relationships/image" Target="../media/image26.jpg"/><Relationship Id="rId19" Type="http://schemas.openxmlformats.org/officeDocument/2006/relationships/image" Target="../media/image35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Relationship Id="rId14" Type="http://schemas.openxmlformats.org/officeDocument/2006/relationships/image" Target="../media/image30.jpg"/><Relationship Id="rId22" Type="http://schemas.openxmlformats.org/officeDocument/2006/relationships/image" Target="../media/image3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522000" y="4191000"/>
            <a:ext cx="9144000" cy="2387600"/>
          </a:xfrm>
        </p:spPr>
        <p:txBody>
          <a:bodyPr>
            <a:normAutofit/>
          </a:bodyPr>
          <a:lstStyle/>
          <a:p>
            <a:r>
              <a:rPr lang="de-DE" sz="5500" dirty="0" err="1">
                <a:latin typeface="Source Sans Pro"/>
                <a:ea typeface="Source Sans Pro"/>
              </a:rPr>
              <a:t>Social</a:t>
            </a:r>
            <a:r>
              <a:rPr lang="de-DE" sz="5500" dirty="0">
                <a:latin typeface="Source Sans Pro"/>
                <a:ea typeface="Source Sans Pro"/>
              </a:rPr>
              <a:t> Media</a:t>
            </a:r>
            <a:br>
              <a:rPr lang="de-DE" sz="5500" dirty="0">
                <a:latin typeface="Source Sans Pro"/>
                <a:ea typeface="Source Sans Pro"/>
              </a:rPr>
            </a:b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Influencer Guidelines 2023</a:t>
            </a:r>
            <a:b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sz="5500" dirty="0">
              <a:latin typeface="Source Sans Pro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B653244C-043F-4B29-A77F-80DD1DEE0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19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30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084028" y="5482920"/>
            <a:ext cx="10991385" cy="832149"/>
          </a:xfrm>
        </p:spPr>
        <p:txBody>
          <a:bodyPr/>
          <a:lstStyle/>
          <a:p>
            <a:r>
              <a:rPr lang="de-DE" dirty="0"/>
              <a:t>Wir freuen uns auf die Zusammenarbeit!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632ACC7-85FD-C14C-9DB6-6EFB85E58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086" y="959005"/>
            <a:ext cx="5486903" cy="41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20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9419" y="1700815"/>
            <a:ext cx="11286683" cy="4658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 freuen uns sehr, dich im Europa-Park Erlebnis-Resort begrüßen zu dürfen.</a:t>
            </a:r>
          </a:p>
          <a:p>
            <a:pPr marL="0" indent="0">
              <a:buNone/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 Europa-Park Erlebnis-Resort bietet verschiedene Angebote:</a:t>
            </a:r>
          </a:p>
          <a:p>
            <a:pPr marL="0" indent="0">
              <a:buNone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Europa-Park 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(MIT Bindestrich! </a:t>
            </a:r>
            <a:r>
              <a:rPr lang="de-DE" sz="1800" dirty="0">
                <a:effectLst/>
                <a:latin typeface="Apple Color Emoji" pitchFamily="2" charset="0"/>
                <a:ea typeface="Calibri" panose="020F0502020204030204" pitchFamily="34" charset="0"/>
                <a:cs typeface="Apple Color Emoji" pitchFamily="2" charset="0"/>
              </a:rPr>
              <a:t>😉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– </a:t>
            </a:r>
            <a:r>
              <a:rPr lang="de-DE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Bester Freizeitpark der Welt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Rulantica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Die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Wasserwelt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Europa-Park Hotels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(Hotel Colosseo, Hotel Bell Rock, …), Camp Resort &amp; Camping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YULLBE</a:t>
            </a:r>
          </a:p>
          <a:p>
            <a:pPr marL="0" indent="0">
              <a:buNone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de-DE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Eatrenalin</a:t>
            </a:r>
            <a:endParaRPr lang="de-DE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Veranstaltungen &amp; Events</a:t>
            </a:r>
          </a:p>
          <a:p>
            <a:pPr marL="0" indent="0">
              <a:buNone/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 schätzen deine Leidenschaft für Abenteuer und glauben, dass das Europa-Park Erlebnis-Resort ein großartiger Ort für deine Social-Media-Aktivitäten ist.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Europa-Park Erlebnis-Resort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51A61FC-7B55-3CD7-8426-8E2EDA99A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317" y="1978701"/>
            <a:ext cx="3295785" cy="329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08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9419" y="1700815"/>
            <a:ext cx="11286683" cy="4658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Während deines Aufenthalts solltest du, themenbezogen, unsere offizielle Standortmarkierung, die offiziellen Hashtags und einen Verweis auf unsere offiziellen Accounts in deinen Beiträgen verwenden:</a:t>
            </a:r>
          </a:p>
          <a:p>
            <a:pPr marL="0" indent="0">
              <a:buNone/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Standort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Europa-Park, Hotel XY,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Rulantica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Eatrenalin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YULLBE, …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Hashtag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#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EuropaPark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#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Rulantica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#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Eatrenalin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#YULLBE #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EuropaParkHotels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Instagram-Accounts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@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europapark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@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rulantica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@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europapark_hotels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…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 Übersicht aller Accounts findest du hier: </a:t>
            </a:r>
            <a:r>
              <a:rPr lang="de-DE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www.europapark.de</a:t>
            </a:r>
            <a:r>
              <a:rPr lang="de-DE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/social-media-</a:t>
            </a:r>
            <a:r>
              <a:rPr lang="de-DE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channels</a:t>
            </a:r>
            <a:endParaRPr lang="de-DE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 haben auch einige tolle GIF-Stickers, die du gerne verwenden kannst.</a:t>
            </a:r>
          </a:p>
          <a:p>
            <a:pPr marL="0" indent="0">
              <a:buNone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 findest diese bei den Instagram GIF-Stickers unter „europapark“, „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euromaus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oder „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snorri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“.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Standorte – Hashtags - Accounts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C0DD387-2B37-506E-AE02-5EF3BA666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430" y="4377344"/>
            <a:ext cx="2202272" cy="220227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453140F-3FA9-8404-ADA8-0239BBF4C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0577">
            <a:off x="5822702" y="4820341"/>
            <a:ext cx="4250098" cy="198136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77582E3-22D7-0B5A-EFF5-D5A97063B0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00" y="2198225"/>
            <a:ext cx="3179530" cy="148227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6193A62-BB97-1568-1816-43E6C133E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048" y="2345719"/>
            <a:ext cx="3963376" cy="184769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CAD08E3-7AA8-DBC4-BE19-7E9188C21C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157" y="3110088"/>
            <a:ext cx="1257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79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9419" y="1529757"/>
            <a:ext cx="11286683" cy="4658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Folgende Punkte solltest du während deines Aufenthaltes beachten: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Do‘s</a:t>
            </a:r>
            <a:r>
              <a:rPr lang="de-DE" dirty="0"/>
              <a:t> &amp; </a:t>
            </a:r>
            <a:r>
              <a:rPr lang="de-DE" dirty="0" err="1"/>
              <a:t>Dont‘s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B87C756-2FB9-67F8-8648-1F439D506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748" y="303943"/>
            <a:ext cx="8802502" cy="722949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103CD42-D6EA-D474-1218-0676557423C5}"/>
              </a:ext>
            </a:extLst>
          </p:cNvPr>
          <p:cNvSpPr txBox="1"/>
          <p:nvPr/>
        </p:nvSpPr>
        <p:spPr>
          <a:xfrm>
            <a:off x="2537717" y="2892400"/>
            <a:ext cx="3558284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 Gerne darfst du in allen „langsamen“ Attraktionen mit dem Smartphone filmen (z.B. Piraten in Batavia, Fjord Rafting, Panorama-Bahn, …). Falls dir unklar ist, ob du mit dem Smartphone filmen darfst, spreche unsere Operators vor Ort vorab an.</a:t>
            </a:r>
            <a:endParaRPr lang="de-DE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3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3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 Gerne darfst du unsere Künstler und Artisten filmen. </a:t>
            </a:r>
            <a:endParaRPr lang="de-DE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3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3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 Halte dich an alle vor Ort ausgeschriebenen Regelungen für die Nutzung der Attraktionen. </a:t>
            </a:r>
          </a:p>
          <a:p>
            <a:r>
              <a:rPr lang="de-DE" sz="13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(z.B. Mitnahme von Gegenständen, Essen/ Trinken während der Fahrt)</a:t>
            </a:r>
            <a:endParaRPr lang="de-DE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sz="13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9C34318-6E30-CBF3-C752-DB46860B03B0}"/>
              </a:ext>
            </a:extLst>
          </p:cNvPr>
          <p:cNvSpPr txBox="1"/>
          <p:nvPr/>
        </p:nvSpPr>
        <p:spPr>
          <a:xfrm>
            <a:off x="6095999" y="2892400"/>
            <a:ext cx="3558284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 Während der Fahrt auf unseren Achterbahnen ist es nicht erlaubt, mit dem Smartphone zu filmen, da dies ein hohes Sicherheitsrisiko für dich, unsere Gäste und die Attraktion  darstellt. </a:t>
            </a:r>
            <a:r>
              <a:rPr lang="de-DE" sz="13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Onride</a:t>
            </a:r>
            <a:r>
              <a:rPr lang="de-DE" sz="13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-Aufnahmen sind ausschließlich mit einer, durch einen Brustgurt gesicherten, Actionkamera erlaubt.</a:t>
            </a:r>
            <a:endParaRPr lang="de-DE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3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3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Das Filmen und Fotografieren während des Flugs</a:t>
            </a:r>
          </a:p>
          <a:p>
            <a:r>
              <a:rPr lang="de-DE" sz="13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 </a:t>
            </a:r>
            <a:r>
              <a:rPr lang="de-DE" sz="13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Voletrarium</a:t>
            </a:r>
            <a:r>
              <a:rPr lang="de-DE" sz="13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ist grundsätzlich nicht gestattet.</a:t>
            </a:r>
          </a:p>
          <a:p>
            <a:endParaRPr lang="de-DE" sz="13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3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Bitte achte darauf, dass Gäste ohne ihr Einverständnis nicht gefilmt werden.</a:t>
            </a:r>
            <a:endParaRPr lang="de-DE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3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3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Bitte achte darauf, dass die operativen Abläufe nicht gestört werden.</a:t>
            </a:r>
            <a:endParaRPr lang="de-DE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sz="13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33D1C13-2FD9-5B70-AB65-A97EEEAEBD02}"/>
              </a:ext>
            </a:extLst>
          </p:cNvPr>
          <p:cNvSpPr txBox="1"/>
          <p:nvPr/>
        </p:nvSpPr>
        <p:spPr>
          <a:xfrm>
            <a:off x="3607942" y="2173796"/>
            <a:ext cx="1417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err="1">
                <a:solidFill>
                  <a:schemeClr val="bg1"/>
                </a:solidFill>
              </a:rPr>
              <a:t>Do‘s</a:t>
            </a:r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99BB19C-7721-D60F-A96F-575678F13833}"/>
              </a:ext>
            </a:extLst>
          </p:cNvPr>
          <p:cNvSpPr txBox="1"/>
          <p:nvPr/>
        </p:nvSpPr>
        <p:spPr>
          <a:xfrm>
            <a:off x="7166226" y="2161096"/>
            <a:ext cx="1417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err="1">
                <a:solidFill>
                  <a:schemeClr val="bg1"/>
                </a:solidFill>
              </a:rPr>
              <a:t>Dont‘s</a:t>
            </a:r>
            <a:endParaRPr lang="de-DE" sz="2800" dirty="0">
              <a:solidFill>
                <a:schemeClr val="bg1"/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1374D56-84D8-0F79-E600-4843C25D8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120" y="4102520"/>
            <a:ext cx="2950857" cy="208612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FCB1926-A51A-BAAD-29D2-FEBAB2C195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930" y="2892399"/>
            <a:ext cx="3093155" cy="309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81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Beste Fotospots im Europa-Park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6D8125B-ED7D-1031-DE7C-6DF3ADF0C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980" y="2327015"/>
            <a:ext cx="7438490" cy="406145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4929438-55EF-B440-1F74-3D4F1AECC73F}"/>
              </a:ext>
            </a:extLst>
          </p:cNvPr>
          <p:cNvSpPr txBox="1"/>
          <p:nvPr/>
        </p:nvSpPr>
        <p:spPr>
          <a:xfrm>
            <a:off x="201632" y="2327015"/>
            <a:ext cx="37478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unserem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Parkplan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findest du viele Themenbereiche, welche einzigartige Kulissen und einmalige Fotospots bieten, die dir und deinen Followern sicherlich gefallen werden.</a:t>
            </a:r>
          </a:p>
          <a:p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Selbstverständlich kannst du aber aus jeder Ecke des Europa-Park posten, die dir gefällt, sofern diese für alle Besucher zugänglich sind.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2314193-3628-15DB-62D9-41149E281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4331">
            <a:off x="9844073" y="1069896"/>
            <a:ext cx="1630668" cy="165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93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Beste Fotospots in den Europa-Park Hotels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4929438-55EF-B440-1F74-3D4F1AECC73F}"/>
              </a:ext>
            </a:extLst>
          </p:cNvPr>
          <p:cNvSpPr txBox="1"/>
          <p:nvPr/>
        </p:nvSpPr>
        <p:spPr>
          <a:xfrm>
            <a:off x="201632" y="2327015"/>
            <a:ext cx="37478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Unsere sechs 4-Sterne Erlebnis-Hotels bieten viele weitere 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einzigartige Kulissen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Zudem sind einige unsere Hotels ganzjährig und rund um die Uhr geöffnet. Das heißt, auch in den Abendstunden kann hier noch fleißig produziert werden.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 öffentliche Bereiche der Hotels, sowie die Restaurants und Bars, sind für unsere Gäste frei zugänglich.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FC935D2-43E3-15A5-9019-DC5B54F90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286" y="2327014"/>
            <a:ext cx="3855081" cy="313932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4F50DE6-B7EE-F727-FACA-B567E6809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35" y="2327013"/>
            <a:ext cx="3855081" cy="313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85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5025" y="139714"/>
            <a:ext cx="10515600" cy="1144933"/>
          </a:xfrm>
        </p:spPr>
        <p:txBody>
          <a:bodyPr/>
          <a:lstStyle/>
          <a:p>
            <a:r>
              <a:rPr lang="de-DE" dirty="0"/>
              <a:t>Beispiele</a:t>
            </a:r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9DD67B3E-EEE7-9F6D-7E14-294684898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859" y="4930959"/>
            <a:ext cx="1415423" cy="1769279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3511856B-BFD0-26C5-21FE-3C9701F0F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865" y="4933488"/>
            <a:ext cx="1410065" cy="1763836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D8587FBE-6AFA-900A-9B1C-1666960F8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82" y="1436036"/>
            <a:ext cx="1398285" cy="1749727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0A3194FC-9D1C-FEB1-DBC0-7957200DF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489" y="4934003"/>
            <a:ext cx="1398339" cy="1746688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7414038D-5978-4D9F-61FD-BEBF2FF9BE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724" y="4932652"/>
            <a:ext cx="1414794" cy="1768493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1F16C3C4-C64B-623D-514A-CE2D8410E5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869" y="1442386"/>
            <a:ext cx="1410065" cy="1761317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BFA093D7-905C-BE18-C4C9-0E1C17FA36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732" y="3149996"/>
            <a:ext cx="1435279" cy="1793464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8FDD053E-34F4-1BFA-A753-737690617C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59" y="3119602"/>
            <a:ext cx="1458597" cy="1822277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B99FA390-866E-2733-D0D0-8C8EC3EA61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50" y="1439124"/>
            <a:ext cx="1410066" cy="1764147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8DF419CF-41B3-0C1E-82A7-2093BE86C7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92" y="4933227"/>
            <a:ext cx="1400595" cy="1750124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1B32A8BE-2BED-ACF8-4776-69D3A2B0AF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11" y="3183103"/>
            <a:ext cx="1400702" cy="1750124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55FD02B6-FA3D-EAF1-848E-F286AE7146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41" y="1438759"/>
            <a:ext cx="1431271" cy="1748232"/>
          </a:xfrm>
          <a:prstGeom prst="rect">
            <a:avLst/>
          </a:prstGeom>
        </p:spPr>
      </p:pic>
      <p:pic>
        <p:nvPicPr>
          <p:cNvPr id="64" name="Grafik 63">
            <a:extLst>
              <a:ext uri="{FF2B5EF4-FFF2-40B4-BE49-F238E27FC236}">
                <a16:creationId xmlns:a16="http://schemas.microsoft.com/office/drawing/2014/main" id="{12C4F44C-53DC-4CDA-AC8B-C14B17917C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680" y="3179313"/>
            <a:ext cx="1400591" cy="1750739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700ABCC5-98A7-4774-614E-074B892CAC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007" y="3183085"/>
            <a:ext cx="1400591" cy="1751050"/>
          </a:xfrm>
          <a:prstGeom prst="rect">
            <a:avLst/>
          </a:prstGeom>
        </p:spPr>
      </p:pic>
      <p:pic>
        <p:nvPicPr>
          <p:cNvPr id="68" name="Grafik 67">
            <a:extLst>
              <a:ext uri="{FF2B5EF4-FFF2-40B4-BE49-F238E27FC236}">
                <a16:creationId xmlns:a16="http://schemas.microsoft.com/office/drawing/2014/main" id="{EF4C59AB-622C-22AC-2025-16B09E363F2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129" y="1434772"/>
            <a:ext cx="1406767" cy="1759071"/>
          </a:xfrm>
          <a:prstGeom prst="rect">
            <a:avLst/>
          </a:prstGeom>
        </p:spPr>
      </p:pic>
      <p:pic>
        <p:nvPicPr>
          <p:cNvPr id="70" name="Grafik 69">
            <a:extLst>
              <a:ext uri="{FF2B5EF4-FFF2-40B4-BE49-F238E27FC236}">
                <a16:creationId xmlns:a16="http://schemas.microsoft.com/office/drawing/2014/main" id="{171ED917-8061-115B-CAFA-40CF1E207F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90" y="1433611"/>
            <a:ext cx="1400591" cy="1750124"/>
          </a:xfrm>
          <a:prstGeom prst="rect">
            <a:avLst/>
          </a:prstGeom>
        </p:spPr>
      </p:pic>
      <p:pic>
        <p:nvPicPr>
          <p:cNvPr id="72" name="Grafik 71">
            <a:extLst>
              <a:ext uri="{FF2B5EF4-FFF2-40B4-BE49-F238E27FC236}">
                <a16:creationId xmlns:a16="http://schemas.microsoft.com/office/drawing/2014/main" id="{24A31D14-7AD0-7092-B4EC-E44DD924230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276" y="3186215"/>
            <a:ext cx="1415424" cy="1770019"/>
          </a:xfrm>
          <a:prstGeom prst="rect">
            <a:avLst/>
          </a:prstGeom>
        </p:spPr>
      </p:pic>
      <p:pic>
        <p:nvPicPr>
          <p:cNvPr id="74" name="Grafik 73">
            <a:extLst>
              <a:ext uri="{FF2B5EF4-FFF2-40B4-BE49-F238E27FC236}">
                <a16:creationId xmlns:a16="http://schemas.microsoft.com/office/drawing/2014/main" id="{770F1594-54FA-517F-3EDC-55F013C8901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01" y="4943941"/>
            <a:ext cx="1402412" cy="1753383"/>
          </a:xfrm>
          <a:prstGeom prst="rect">
            <a:avLst/>
          </a:prstGeom>
        </p:spPr>
      </p:pic>
      <p:pic>
        <p:nvPicPr>
          <p:cNvPr id="76" name="Grafik 75">
            <a:extLst>
              <a:ext uri="{FF2B5EF4-FFF2-40B4-BE49-F238E27FC236}">
                <a16:creationId xmlns:a16="http://schemas.microsoft.com/office/drawing/2014/main" id="{92772F29-4ED3-82F6-309B-E56FD22FEE1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138" y="1442387"/>
            <a:ext cx="1401439" cy="1752166"/>
          </a:xfrm>
          <a:prstGeom prst="rect">
            <a:avLst/>
          </a:prstGeom>
        </p:spPr>
      </p:pic>
      <p:pic>
        <p:nvPicPr>
          <p:cNvPr id="78" name="Grafik 77">
            <a:extLst>
              <a:ext uri="{FF2B5EF4-FFF2-40B4-BE49-F238E27FC236}">
                <a16:creationId xmlns:a16="http://schemas.microsoft.com/office/drawing/2014/main" id="{C04B8FBA-6CFE-CA34-8854-C6344624284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777" y="4868220"/>
            <a:ext cx="1456928" cy="1820779"/>
          </a:xfrm>
          <a:prstGeom prst="rect">
            <a:avLst/>
          </a:prstGeom>
        </p:spPr>
      </p:pic>
      <p:pic>
        <p:nvPicPr>
          <p:cNvPr id="80" name="Grafik 79">
            <a:extLst>
              <a:ext uri="{FF2B5EF4-FFF2-40B4-BE49-F238E27FC236}">
                <a16:creationId xmlns:a16="http://schemas.microsoft.com/office/drawing/2014/main" id="{A907F55B-DAD7-56A0-BFD4-4407F56CB83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244" y="3191940"/>
            <a:ext cx="1415719" cy="1770019"/>
          </a:xfrm>
          <a:prstGeom prst="rect">
            <a:avLst/>
          </a:prstGeom>
        </p:spPr>
      </p:pic>
      <p:pic>
        <p:nvPicPr>
          <p:cNvPr id="82" name="Grafik 81">
            <a:extLst>
              <a:ext uri="{FF2B5EF4-FFF2-40B4-BE49-F238E27FC236}">
                <a16:creationId xmlns:a16="http://schemas.microsoft.com/office/drawing/2014/main" id="{3F87868B-B9FA-6AB7-FF95-D1A069DA9D3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138" y="3193203"/>
            <a:ext cx="1419099" cy="1773503"/>
          </a:xfrm>
          <a:prstGeom prst="rect">
            <a:avLst/>
          </a:prstGeom>
        </p:spPr>
      </p:pic>
      <p:pic>
        <p:nvPicPr>
          <p:cNvPr id="84" name="Grafik 83">
            <a:extLst>
              <a:ext uri="{FF2B5EF4-FFF2-40B4-BE49-F238E27FC236}">
                <a16:creationId xmlns:a16="http://schemas.microsoft.com/office/drawing/2014/main" id="{07B4CD03-DAE4-1193-BF92-53B3F2771DC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503" y="1442386"/>
            <a:ext cx="1400835" cy="175216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D7EAFFB-C15A-EC49-254C-F9B5EE3D6C1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75" y="4961959"/>
            <a:ext cx="1388123" cy="173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31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9419" y="2193675"/>
            <a:ext cx="6410093" cy="41660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Derzeit führen wir sehr viele Instandhaltungsarbeiten durch um unseren Gästen zum Saisonstart einen top-gepflegten Europa-Park präsentieren zu können. Achte daher bitte auf die Wahl deines Bildausschnitts, damit der „</a:t>
            </a:r>
            <a:r>
              <a:rPr lang="de-DE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auber“ nicht verloren geht.</a:t>
            </a:r>
          </a:p>
          <a:p>
            <a:pPr marL="0" indent="0">
              <a:buNone/>
            </a:pPr>
            <a:endParaRPr lang="de-D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Aufnahmen hinter den Kulissen, von Werkstätten und Baustellen sind nur mit ausdrücklicher Genehmigung gestattet. </a:t>
            </a:r>
          </a:p>
          <a:p>
            <a:pPr marL="0" indent="0">
              <a:buNone/>
            </a:pPr>
            <a:endParaRPr lang="de-D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Vielen Dank für dein Verständnis =)</a:t>
            </a:r>
          </a:p>
          <a:p>
            <a:pPr marL="0" indent="0">
              <a:buNone/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Achtung Baustellen Nebensaison!!!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4E23BA0-AE3B-6D81-867A-CB07736B7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4240">
            <a:off x="7536729" y="1444652"/>
            <a:ext cx="4065607" cy="512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31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9419" y="1700815"/>
            <a:ext cx="11286683" cy="4658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Nochmals möchten wir uns für dein Interesse am Europa-Park Erlebnis-Resort bedanken und ermutigen dich, während deines Besuchs zahlreiche Fotos und Videos zu produzieren und zu veröffentlichen, um deine einzigartigen Erlebnisse mit deinen Followern zu teilen. </a:t>
            </a:r>
          </a:p>
          <a:p>
            <a:pPr marL="0" indent="0">
              <a:buNone/>
            </a:pPr>
            <a:endParaRPr lang="de-D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 freuen uns schon darauf, dich im Europa-Park Erlebnis-Resort willkommen zu heißen.</a:t>
            </a:r>
          </a:p>
          <a:p>
            <a:pPr marL="0" indent="0">
              <a:buNone/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Viel Spaß wünscht dir das </a:t>
            </a:r>
          </a:p>
          <a:p>
            <a:pPr marL="0" indent="0">
              <a:buNone/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5000" dirty="0" err="1">
                <a:effectLst/>
                <a:latin typeface="Headstrong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Social</a:t>
            </a:r>
            <a:r>
              <a:rPr lang="de-DE" sz="5000" dirty="0">
                <a:effectLst/>
                <a:latin typeface="Headstrong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Media Team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Europa-Park Erlebnis-Resorts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Lets</a:t>
            </a:r>
            <a:r>
              <a:rPr lang="de-DE" dirty="0"/>
              <a:t> </a:t>
            </a:r>
            <a:r>
              <a:rPr lang="de-DE" dirty="0" err="1"/>
              <a:t>create</a:t>
            </a:r>
            <a:r>
              <a:rPr lang="de-DE" dirty="0"/>
              <a:t> </a:t>
            </a:r>
            <a:r>
              <a:rPr lang="de-DE" dirty="0" err="1"/>
              <a:t>magic</a:t>
            </a:r>
            <a:r>
              <a:rPr lang="de-DE" dirty="0"/>
              <a:t>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AA8654E-0E92-7151-D8A0-C383DEDE3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53" y="2294567"/>
            <a:ext cx="4423719" cy="442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62502"/>
      </p:ext>
    </p:extLst>
  </p:cSld>
  <p:clrMapOvr>
    <a:masterClrMapping/>
  </p:clrMapOvr>
</p:sld>
</file>

<file path=ppt/theme/theme1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AA20CB877D8F4459A0ED282E696D3B6" ma:contentTypeVersion="11" ma:contentTypeDescription="Ein neues Dokument erstellen." ma:contentTypeScope="" ma:versionID="d2b1de9e10bb92d72a0891946610e704">
  <xsd:schema xmlns:xsd="http://www.w3.org/2001/XMLSchema" xmlns:xs="http://www.w3.org/2001/XMLSchema" xmlns:p="http://schemas.microsoft.com/office/2006/metadata/properties" xmlns:ns2="958a88d0-b2d7-4a9b-92df-12f79fb723f2" targetNamespace="http://schemas.microsoft.com/office/2006/metadata/properties" ma:root="true" ma:fieldsID="8940cb4c8c4cac66f6e771eae2370af4" ns2:_="">
    <xsd:import namespace="958a88d0-b2d7-4a9b-92df-12f79fb723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8a88d0-b2d7-4a9b-92df-12f79fb723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2AC9987-6FAB-43A2-B7CB-B73A9898B3F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99B26C3-10FC-4584-B64F-928E5DD070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91CF51-B111-479F-9786-549F9295F4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8a88d0-b2d7-4a9b-92df-12f79fb723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674</Words>
  <Application>Microsoft Macintosh PowerPoint</Application>
  <PresentationFormat>Breitbild</PresentationFormat>
  <Paragraphs>72</Paragraphs>
  <Slides>10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6" baseType="lpstr">
      <vt:lpstr>Apple Color Emoji</vt:lpstr>
      <vt:lpstr>Arial</vt:lpstr>
      <vt:lpstr>Calibri</vt:lpstr>
      <vt:lpstr>Headstrong</vt:lpstr>
      <vt:lpstr>Source Sans Pro</vt:lpstr>
      <vt:lpstr>1_Larissa</vt:lpstr>
      <vt:lpstr>Social Media Influencer Guidelines 2023 </vt:lpstr>
      <vt:lpstr>Das Europa-Park Erlebnis-Resort</vt:lpstr>
      <vt:lpstr>Standorte – Hashtags - Accounts</vt:lpstr>
      <vt:lpstr>Do‘s &amp; Dont‘s</vt:lpstr>
      <vt:lpstr>Beste Fotospots im Europa-Park</vt:lpstr>
      <vt:lpstr>Beste Fotospots in den Europa-Park Hotels</vt:lpstr>
      <vt:lpstr>Beispiele</vt:lpstr>
      <vt:lpstr>Achtung Baustellen Nebensaison!!!</vt:lpstr>
      <vt:lpstr>Lets create magic!</vt:lpstr>
      <vt:lpstr>Wir freuen uns auf die Zusammenarbeit!</vt:lpstr>
    </vt:vector>
  </TitlesOfParts>
  <Company>Europa-Park GmbH &amp; Co Mack KG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Europa-Park &amp; Rulantica App</dc:title>
  <dc:creator>Gassmann, Dominik</dc:creator>
  <cp:lastModifiedBy>Weber, Steffen</cp:lastModifiedBy>
  <cp:revision>422</cp:revision>
  <cp:lastPrinted>2021-08-11T12:25:12Z</cp:lastPrinted>
  <dcterms:created xsi:type="dcterms:W3CDTF">2021-01-22T10:53:21Z</dcterms:created>
  <dcterms:modified xsi:type="dcterms:W3CDTF">2023-02-10T09:17:22Z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0x0101006AA20CB877D8F4459A0ED282E696D3B6</vt:lpwstr>
  </property>
</Properties>
</file>